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theme+xml" PartName="/ppt/theme/theme8.xml"/>
  <Override ContentType="application/vnd.openxmlformats-officedocument.theme+xml" PartName="/ppt/theme/theme9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4"/>
    <p:sldMasterId id="2147483667" r:id="rId5"/>
    <p:sldMasterId id="2147483668" r:id="rId6"/>
    <p:sldMasterId id="2147483669" r:id="rId7"/>
    <p:sldMasterId id="2147483670" r:id="rId8"/>
    <p:sldMasterId id="2147483671" r:id="rId9"/>
    <p:sldMasterId id="2147483672" r:id="rId10"/>
    <p:sldMasterId id="2147483673" r:id="rId11"/>
  </p:sldMasterIdLst>
  <p:notesMasterIdLst>
    <p:notesMasterId r:id="rId12"/>
  </p:notes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</p:sldIdLst>
  <p:sldSz cy="5143500" cx="9144000"/>
  <p:notesSz cx="6858000" cy="9144000"/>
  <p:embeddedFontLst>
    <p:embeddedFont>
      <p:font typeface="Nunito SemiBold"/>
      <p:regular r:id="rId20"/>
      <p:bold r:id="rId21"/>
      <p:italic r:id="rId22"/>
      <p:boldItalic r:id="rId23"/>
    </p:embeddedFont>
    <p:embeddedFont>
      <p:font typeface="Helvetica Neue"/>
      <p:regular r:id="rId24"/>
      <p:bold r:id="rId25"/>
      <p:italic r:id="rId26"/>
      <p:boldItalic r:id="rId27"/>
    </p:embeddedFont>
    <p:embeddedFont>
      <p:font typeface="PT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SemiBold-regular.fntdata"/><Relationship Id="rId22" Type="http://schemas.openxmlformats.org/officeDocument/2006/relationships/font" Target="fonts/NunitoSemiBold-italic.fntdata"/><Relationship Id="rId21" Type="http://schemas.openxmlformats.org/officeDocument/2006/relationships/font" Target="fonts/NunitoSemiBold-bold.fntdata"/><Relationship Id="rId24" Type="http://schemas.openxmlformats.org/officeDocument/2006/relationships/font" Target="fonts/HelveticaNeue-regular.fntdata"/><Relationship Id="rId23" Type="http://schemas.openxmlformats.org/officeDocument/2006/relationships/font" Target="fonts/NunitoSemiBold-boldItalic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26" Type="http://schemas.openxmlformats.org/officeDocument/2006/relationships/font" Target="fonts/HelveticaNeue-italic.fntdata"/><Relationship Id="rId25" Type="http://schemas.openxmlformats.org/officeDocument/2006/relationships/font" Target="fonts/HelveticaNeue-bold.fntdata"/><Relationship Id="rId28" Type="http://schemas.openxmlformats.org/officeDocument/2006/relationships/font" Target="fonts/PTSans-regular.fntdata"/><Relationship Id="rId27" Type="http://schemas.openxmlformats.org/officeDocument/2006/relationships/font" Target="fonts/HelveticaNeue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PTSans-bold.fntdata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font" Target="fonts/PTSans-boldItalic.fntdata"/><Relationship Id="rId30" Type="http://schemas.openxmlformats.org/officeDocument/2006/relationships/font" Target="fonts/PTSans-italic.fntdata"/><Relationship Id="rId11" Type="http://schemas.openxmlformats.org/officeDocument/2006/relationships/slideMaster" Target="slideMasters/slideMaster8.xml"/><Relationship Id="rId10" Type="http://schemas.openxmlformats.org/officeDocument/2006/relationships/slideMaster" Target="slideMasters/slideMaster7.xml"/><Relationship Id="rId13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5" Type="http://schemas.openxmlformats.org/officeDocument/2006/relationships/slide" Target="slides/slide3.xml"/><Relationship Id="rId14" Type="http://schemas.openxmlformats.org/officeDocument/2006/relationships/slide" Target="slides/slide2.xml"/><Relationship Id="rId17" Type="http://schemas.openxmlformats.org/officeDocument/2006/relationships/slide" Target="slides/slide5.xml"/><Relationship Id="rId16" Type="http://schemas.openxmlformats.org/officeDocument/2006/relationships/slide" Target="slides/slide4.xml"/><Relationship Id="rId19" Type="http://schemas.openxmlformats.org/officeDocument/2006/relationships/slide" Target="slides/slide7.xml"/><Relationship Id="rId18" Type="http://schemas.openxmlformats.org/officeDocument/2006/relationships/slide" Target="slides/slide6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08a7c86c2_2_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3508a7c86c2_2_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08a7c86c2_2_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3508a7c86c2_2_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08a7c86c2_2_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508a7c86c2_2_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08a7c86c2_2_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3508a7c86c2_2_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508a7c86c2_2_9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3508a7c86c2_2_9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08a7c86c2_2_1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3508a7c86c2_2_1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08a7c86c2_2_1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3508a7c86c2_2_1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 type="tx">
  <p:cSld name="TITLE_AND_BOD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 type="tx">
  <p:cSld name="TITLE_AND_BOD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 type="tx">
  <p:cSld name="TITLE_AND_BOD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 type="tx">
  <p:cSld name="TITLE_AND_BOD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 type="tx">
  <p:cSld name="TITLE_AND_BOD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theme" Target="../theme/theme3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3" Type="http://schemas.openxmlformats.org/officeDocument/2006/relationships/theme" Target="../theme/theme7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4.xml"/><Relationship Id="rId3" Type="http://schemas.openxmlformats.org/officeDocument/2006/relationships/theme" Target="../theme/theme1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5.xml"/><Relationship Id="rId3" Type="http://schemas.openxmlformats.org/officeDocument/2006/relationships/theme" Target="../theme/theme8.xml"/></Relationships>
</file>

<file path=ppt/slideMasters/_rels/slideMaster6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3" Type="http://schemas.openxmlformats.org/officeDocument/2006/relationships/theme" Target="../theme/theme2.xml"/></Relationships>
</file>

<file path=ppt/slideMasters/_rels/slideMaster7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7.xml"/><Relationship Id="rId3" Type="http://schemas.openxmlformats.org/officeDocument/2006/relationships/theme" Target="../theme/theme5.xml"/></Relationships>
</file>

<file path=ppt/slideMasters/_rels/slideMaster8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8.xml"/><Relationship Id="rId3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51" name="Google Shape;5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2E">
              <a:alpha val="74509"/>
            </a:srgbClr>
          </a:solidFill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457398" y="69453"/>
            <a:ext cx="8229203" cy="1131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457398" y="1200547"/>
            <a:ext cx="8229203" cy="3942953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59" name="Google Shape;59;p1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5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2E">
              <a:alpha val="74509"/>
            </a:srgbClr>
          </a:solidFill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457398" y="69453"/>
            <a:ext cx="8229203" cy="1131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457398" y="1200547"/>
            <a:ext cx="8229203" cy="3942953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67" name="Google Shape;67;p1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7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2E">
              <a:alpha val="74509"/>
            </a:srgbClr>
          </a:solidFill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7"/>
          <p:cNvSpPr txBox="1"/>
          <p:nvPr>
            <p:ph type="title"/>
          </p:nvPr>
        </p:nvSpPr>
        <p:spPr>
          <a:xfrm>
            <a:off x="457398" y="69453"/>
            <a:ext cx="8229203" cy="1131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457398" y="1200547"/>
            <a:ext cx="8229203" cy="3942953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75" name="Google Shape;75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9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2E">
              <a:alpha val="74509"/>
            </a:srgbClr>
          </a:solidFill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9"/>
          <p:cNvSpPr txBox="1"/>
          <p:nvPr>
            <p:ph type="title"/>
          </p:nvPr>
        </p:nvSpPr>
        <p:spPr>
          <a:xfrm>
            <a:off x="457398" y="69453"/>
            <a:ext cx="8229203" cy="1131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457398" y="1200547"/>
            <a:ext cx="8229203" cy="3942953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83" name="Google Shape;83;p2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1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2E">
              <a:alpha val="74509"/>
            </a:srgbClr>
          </a:solidFill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21"/>
          <p:cNvSpPr txBox="1"/>
          <p:nvPr>
            <p:ph type="title"/>
          </p:nvPr>
        </p:nvSpPr>
        <p:spPr>
          <a:xfrm>
            <a:off x="457398" y="69453"/>
            <a:ext cx="8229203" cy="1131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1" type="body"/>
          </p:nvPr>
        </p:nvSpPr>
        <p:spPr>
          <a:xfrm>
            <a:off x="457398" y="1200547"/>
            <a:ext cx="8229203" cy="3942953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91" name="Google Shape;91;p2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3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2E">
              <a:alpha val="74509"/>
            </a:srgbClr>
          </a:solidFill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3"/>
          <p:cNvSpPr txBox="1"/>
          <p:nvPr>
            <p:ph type="title"/>
          </p:nvPr>
        </p:nvSpPr>
        <p:spPr>
          <a:xfrm>
            <a:off x="457398" y="69453"/>
            <a:ext cx="8229203" cy="1131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Google Shape;94;p23"/>
          <p:cNvSpPr txBox="1"/>
          <p:nvPr>
            <p:ph idx="1" type="body"/>
          </p:nvPr>
        </p:nvSpPr>
        <p:spPr>
          <a:xfrm>
            <a:off x="457398" y="1200547"/>
            <a:ext cx="8229203" cy="3942953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99" name="Google Shape;99;p2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5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2E">
              <a:alpha val="74509"/>
            </a:srgbClr>
          </a:solidFill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5"/>
          <p:cNvSpPr txBox="1"/>
          <p:nvPr>
            <p:ph type="title"/>
          </p:nvPr>
        </p:nvSpPr>
        <p:spPr>
          <a:xfrm>
            <a:off x="457398" y="69453"/>
            <a:ext cx="8229203" cy="1131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  <a:defRPr b="0" i="0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25"/>
          <p:cNvSpPr txBox="1"/>
          <p:nvPr>
            <p:ph idx="1" type="body"/>
          </p:nvPr>
        </p:nvSpPr>
        <p:spPr>
          <a:xfrm>
            <a:off x="457398" y="1200547"/>
            <a:ext cx="8229203" cy="3942953"/>
          </a:xfrm>
          <a:prstGeom prst="rect">
            <a:avLst/>
          </a:prstGeom>
          <a:noFill/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Google Shape;103;p25"/>
          <p:cNvSpPr txBox="1"/>
          <p:nvPr>
            <p:ph idx="12" type="sldNum"/>
          </p:nvPr>
        </p:nvSpPr>
        <p:spPr>
          <a:xfrm>
            <a:off x="4419203" y="4630539"/>
            <a:ext cx="21341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28575" lIns="28575" spcFirstLastPara="1" rIns="28575" wrap="square" tIns="28575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Helvetica Neue"/>
              <a:buNone/>
              <a:defRPr b="0" i="0" sz="8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110" name="Google Shape;11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7"/>
          <p:cNvSpPr txBox="1"/>
          <p:nvPr/>
        </p:nvSpPr>
        <p:spPr>
          <a:xfrm>
            <a:off x="523875" y="1564679"/>
            <a:ext cx="4667250" cy="8661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Nunito SemiBold"/>
              <a:buNone/>
            </a:pPr>
            <a:r>
              <a:rPr b="1" i="0" lang="en" sz="28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Parking Space Detection System</a:t>
            </a:r>
            <a:endParaRPr sz="900"/>
          </a:p>
        </p:txBody>
      </p:sp>
      <p:sp>
        <p:nvSpPr>
          <p:cNvPr id="112" name="Google Shape;112;p27"/>
          <p:cNvSpPr txBox="1"/>
          <p:nvPr/>
        </p:nvSpPr>
        <p:spPr>
          <a:xfrm>
            <a:off x="523875" y="2669976"/>
            <a:ext cx="4667250" cy="467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An intelligent solution designed to optimize parking management using real-time computer vision.</a:t>
            </a:r>
            <a:endParaRPr sz="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/>
        </p:nvSpPr>
        <p:spPr>
          <a:xfrm>
            <a:off x="523875" y="584447"/>
            <a:ext cx="49956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Nunito SemiBold"/>
              <a:buNone/>
            </a:pPr>
            <a:r>
              <a:rPr b="1" i="0" lang="en" sz="28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System Overview &amp; Architecture</a:t>
            </a:r>
            <a:endParaRPr sz="900"/>
          </a:p>
        </p:txBody>
      </p:sp>
      <p:sp>
        <p:nvSpPr>
          <p:cNvPr id="118" name="Google Shape;118;p28"/>
          <p:cNvSpPr txBox="1"/>
          <p:nvPr/>
        </p:nvSpPr>
        <p:spPr>
          <a:xfrm>
            <a:off x="593225" y="1824191"/>
            <a:ext cx="10944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 SemiBold"/>
              <a:buNone/>
            </a:pPr>
            <a:r>
              <a:rPr b="1" i="0" lang="en" sz="14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Main Modules</a:t>
            </a:r>
            <a:endParaRPr sz="900"/>
          </a:p>
        </p:txBody>
      </p:sp>
      <p:sp>
        <p:nvSpPr>
          <p:cNvPr id="119" name="Google Shape;119;p28"/>
          <p:cNvSpPr txBox="1"/>
          <p:nvPr/>
        </p:nvSpPr>
        <p:spPr>
          <a:xfrm>
            <a:off x="523875" y="2669976"/>
            <a:ext cx="2231429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Char char="•"/>
            </a:pPr>
            <a:r>
              <a:rPr b="1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main.py:</a:t>
            </a: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 Entry point, GUI and CLI</a:t>
            </a:r>
            <a:endParaRPr sz="900"/>
          </a:p>
        </p:txBody>
      </p:sp>
      <p:sp>
        <p:nvSpPr>
          <p:cNvPr id="120" name="Google Shape;120;p28"/>
          <p:cNvSpPr txBox="1"/>
          <p:nvPr/>
        </p:nvSpPr>
        <p:spPr>
          <a:xfrm>
            <a:off x="523875" y="2961679"/>
            <a:ext cx="2602508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Char char="•"/>
            </a:pPr>
            <a:r>
              <a:rPr b="1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picker.py:</a:t>
            </a: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 Sets parking spaces with GUI</a:t>
            </a:r>
            <a:endParaRPr sz="900"/>
          </a:p>
        </p:txBody>
      </p:sp>
      <p:sp>
        <p:nvSpPr>
          <p:cNvPr id="121" name="Google Shape;121;p28"/>
          <p:cNvSpPr txBox="1"/>
          <p:nvPr/>
        </p:nvSpPr>
        <p:spPr>
          <a:xfrm>
            <a:off x="523875" y="3253382"/>
            <a:ext cx="3063875" cy="2301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Char char="•"/>
            </a:pPr>
            <a:r>
              <a:rPr b="1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detector.py:</a:t>
            </a: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 Handles detection and monitoring</a:t>
            </a:r>
            <a:endParaRPr sz="900"/>
          </a:p>
        </p:txBody>
      </p:sp>
      <p:sp>
        <p:nvSpPr>
          <p:cNvPr id="122" name="Google Shape;122;p28"/>
          <p:cNvSpPr txBox="1"/>
          <p:nvPr/>
        </p:nvSpPr>
        <p:spPr>
          <a:xfrm>
            <a:off x="4709973" y="1824191"/>
            <a:ext cx="1171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 SemiBold"/>
              <a:buNone/>
            </a:pPr>
            <a:r>
              <a:rPr b="1" i="0" lang="en" sz="14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System Details</a:t>
            </a:r>
            <a:endParaRPr sz="900"/>
          </a:p>
        </p:txBody>
      </p:sp>
      <p:sp>
        <p:nvSpPr>
          <p:cNvPr id="123" name="Google Shape;123;p28"/>
          <p:cNvSpPr txBox="1"/>
          <p:nvPr/>
        </p:nvSpPr>
        <p:spPr>
          <a:xfrm>
            <a:off x="4759523" y="2669976"/>
            <a:ext cx="3191867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Supports webcam, screen capture, and static images.</a:t>
            </a:r>
            <a:endParaRPr sz="900"/>
          </a:p>
        </p:txBody>
      </p:sp>
      <p:sp>
        <p:nvSpPr>
          <p:cNvPr id="124" name="Google Shape;124;p28"/>
          <p:cNvSpPr txBox="1"/>
          <p:nvPr/>
        </p:nvSpPr>
        <p:spPr>
          <a:xfrm>
            <a:off x="4759523" y="3044031"/>
            <a:ext cx="3865563" cy="467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Advanced computer vision algorithms enable accurate space detection.</a:t>
            </a:r>
            <a:endParaRPr sz="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129" name="Google Shape;12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9"/>
          <p:cNvSpPr txBox="1"/>
          <p:nvPr/>
        </p:nvSpPr>
        <p:spPr>
          <a:xfrm>
            <a:off x="511475" y="371092"/>
            <a:ext cx="39420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Nunito SemiBold"/>
              <a:buNone/>
            </a:pPr>
            <a:r>
              <a:rPr b="1" i="0" lang="en" sz="28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Key Features &amp; Workflow</a:t>
            </a:r>
            <a:endParaRPr sz="900"/>
          </a:p>
        </p:txBody>
      </p:sp>
      <p:sp>
        <p:nvSpPr>
          <p:cNvPr id="131" name="Google Shape;131;p29"/>
          <p:cNvSpPr/>
          <p:nvPr/>
        </p:nvSpPr>
        <p:spPr>
          <a:xfrm>
            <a:off x="523875" y="1785938"/>
            <a:ext cx="336351" cy="337344"/>
          </a:xfrm>
          <a:prstGeom prst="roundRect">
            <a:avLst>
              <a:gd fmla="val 10800" name="adj"/>
            </a:avLst>
          </a:prstGeom>
          <a:solidFill>
            <a:srgbClr val="00002E"/>
          </a:solidFill>
          <a:ln cap="flat" cmpd="sng" w="22850">
            <a:solidFill>
              <a:srgbClr val="F2B4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9"/>
          <p:cNvSpPr txBox="1"/>
          <p:nvPr/>
        </p:nvSpPr>
        <p:spPr>
          <a:xfrm>
            <a:off x="1010047" y="1612425"/>
            <a:ext cx="9495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 SemiBold"/>
              <a:buNone/>
            </a:pPr>
            <a:r>
              <a:rPr b="1" i="0" lang="en" sz="14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Setup Mode</a:t>
            </a:r>
            <a:endParaRPr sz="900"/>
          </a:p>
        </p:txBody>
      </p:sp>
      <p:sp>
        <p:nvSpPr>
          <p:cNvPr id="133" name="Google Shape;133;p29"/>
          <p:cNvSpPr txBox="1"/>
          <p:nvPr/>
        </p:nvSpPr>
        <p:spPr>
          <a:xfrm>
            <a:off x="1010047" y="2096492"/>
            <a:ext cx="3245445" cy="22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Mark four corners of each parking space interactively.</a:t>
            </a:r>
            <a:endParaRPr sz="900"/>
          </a:p>
        </p:txBody>
      </p:sp>
      <p:sp>
        <p:nvSpPr>
          <p:cNvPr id="134" name="Google Shape;134;p29"/>
          <p:cNvSpPr txBox="1"/>
          <p:nvPr/>
        </p:nvSpPr>
        <p:spPr>
          <a:xfrm>
            <a:off x="1010047" y="2424906"/>
            <a:ext cx="2872383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Save and reuse configurations for convenience.</a:t>
            </a:r>
            <a:endParaRPr sz="900"/>
          </a:p>
        </p:txBody>
      </p:sp>
      <p:sp>
        <p:nvSpPr>
          <p:cNvPr id="135" name="Google Shape;135;p29"/>
          <p:cNvSpPr/>
          <p:nvPr/>
        </p:nvSpPr>
        <p:spPr>
          <a:xfrm>
            <a:off x="523875" y="2982516"/>
            <a:ext cx="336351" cy="336351"/>
          </a:xfrm>
          <a:prstGeom prst="roundRect">
            <a:avLst>
              <a:gd fmla="val 10800" name="adj"/>
            </a:avLst>
          </a:prstGeom>
          <a:solidFill>
            <a:srgbClr val="00002E"/>
          </a:solidFill>
          <a:ln cap="flat" cmpd="sng" w="22850">
            <a:solidFill>
              <a:srgbClr val="D7425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9"/>
          <p:cNvSpPr txBox="1"/>
          <p:nvPr/>
        </p:nvSpPr>
        <p:spPr>
          <a:xfrm>
            <a:off x="1010047" y="2823941"/>
            <a:ext cx="1230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 SemiBold"/>
              <a:buNone/>
            </a:pPr>
            <a:r>
              <a:rPr b="1" i="0" lang="en" sz="14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Detection Mode</a:t>
            </a:r>
            <a:endParaRPr sz="900"/>
          </a:p>
        </p:txBody>
      </p:sp>
      <p:sp>
        <p:nvSpPr>
          <p:cNvPr id="137" name="Google Shape;137;p29"/>
          <p:cNvSpPr txBox="1"/>
          <p:nvPr/>
        </p:nvSpPr>
        <p:spPr>
          <a:xfrm>
            <a:off x="1010047" y="3292078"/>
            <a:ext cx="2944813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Real-time parking space status with color codes.</a:t>
            </a:r>
            <a:endParaRPr sz="900"/>
          </a:p>
        </p:txBody>
      </p:sp>
      <p:sp>
        <p:nvSpPr>
          <p:cNvPr id="138" name="Google Shape;138;p29"/>
          <p:cNvSpPr txBox="1"/>
          <p:nvPr/>
        </p:nvSpPr>
        <p:spPr>
          <a:xfrm>
            <a:off x="1010047" y="3621484"/>
            <a:ext cx="2568773" cy="22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Desktop alerts notify availability instantly.</a:t>
            </a:r>
            <a:endParaRPr sz="900"/>
          </a:p>
        </p:txBody>
      </p:sp>
      <p:sp>
        <p:nvSpPr>
          <p:cNvPr id="139" name="Google Shape;139;p29"/>
          <p:cNvSpPr txBox="1"/>
          <p:nvPr/>
        </p:nvSpPr>
        <p:spPr>
          <a:xfrm>
            <a:off x="1010047" y="3949898"/>
            <a:ext cx="3041054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Adjustable sensitivity and detailed analysis views.</a:t>
            </a:r>
            <a:endParaRPr sz="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144" name="Google Shape;14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0"/>
          <p:cNvSpPr txBox="1"/>
          <p:nvPr/>
        </p:nvSpPr>
        <p:spPr>
          <a:xfrm>
            <a:off x="3952875" y="152734"/>
            <a:ext cx="30372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Nunito SemiBold"/>
              <a:buNone/>
            </a:pPr>
            <a:r>
              <a:rPr b="1" i="0" lang="en" sz="28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Technical Approach</a:t>
            </a:r>
            <a:endParaRPr sz="900"/>
          </a:p>
        </p:txBody>
      </p:sp>
      <p:sp>
        <p:nvSpPr>
          <p:cNvPr id="146" name="Google Shape;146;p30"/>
          <p:cNvSpPr/>
          <p:nvPr/>
        </p:nvSpPr>
        <p:spPr>
          <a:xfrm>
            <a:off x="3952875" y="1349375"/>
            <a:ext cx="4667250" cy="3109516"/>
          </a:xfrm>
          <a:prstGeom prst="roundRect">
            <a:avLst>
              <a:gd fmla="val 1559" name="adj"/>
            </a:avLst>
          </a:prstGeom>
          <a:noFill/>
          <a:ln cap="flat" cmpd="sng" w="9525">
            <a:solidFill>
              <a:srgbClr val="FFFFFF">
                <a:alpha val="23529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30"/>
          <p:cNvSpPr txBox="1"/>
          <p:nvPr/>
        </p:nvSpPr>
        <p:spPr>
          <a:xfrm>
            <a:off x="4106664" y="1448594"/>
            <a:ext cx="1309800" cy="2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Detection Techniques</a:t>
            </a:r>
            <a:endParaRPr sz="900"/>
          </a:p>
        </p:txBody>
      </p:sp>
      <p:sp>
        <p:nvSpPr>
          <p:cNvPr id="148" name="Google Shape;148;p30"/>
          <p:cNvSpPr txBox="1"/>
          <p:nvPr/>
        </p:nvSpPr>
        <p:spPr>
          <a:xfrm>
            <a:off x="6438304" y="1448594"/>
            <a:ext cx="704400" cy="2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Description</a:t>
            </a:r>
            <a:endParaRPr sz="900"/>
          </a:p>
        </p:txBody>
      </p:sp>
      <p:sp>
        <p:nvSpPr>
          <p:cNvPr id="149" name="Google Shape;149;p30"/>
          <p:cNvSpPr txBox="1"/>
          <p:nvPr/>
        </p:nvSpPr>
        <p:spPr>
          <a:xfrm>
            <a:off x="3957836" y="1782961"/>
            <a:ext cx="4657328" cy="667742"/>
          </a:xfrm>
          <a:prstGeom prst="rect">
            <a:avLst/>
          </a:prstGeom>
          <a:solidFill>
            <a:srgbClr val="000000">
              <a:alpha val="3529"/>
            </a:srgbClr>
          </a:solidFill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30"/>
          <p:cNvSpPr txBox="1"/>
          <p:nvPr/>
        </p:nvSpPr>
        <p:spPr>
          <a:xfrm>
            <a:off x="4106664" y="1877219"/>
            <a:ext cx="1453554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Background subtraction</a:t>
            </a:r>
            <a:endParaRPr sz="900"/>
          </a:p>
        </p:txBody>
      </p:sp>
      <p:sp>
        <p:nvSpPr>
          <p:cNvPr id="151" name="Google Shape;151;p30"/>
          <p:cNvSpPr txBox="1"/>
          <p:nvPr/>
        </p:nvSpPr>
        <p:spPr>
          <a:xfrm>
            <a:off x="6438304" y="1877219"/>
            <a:ext cx="2028031" cy="468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Identify moving objects in the scene</a:t>
            </a:r>
            <a:endParaRPr sz="900"/>
          </a:p>
        </p:txBody>
      </p:sp>
      <p:sp>
        <p:nvSpPr>
          <p:cNvPr id="152" name="Google Shape;152;p30"/>
          <p:cNvSpPr txBox="1"/>
          <p:nvPr/>
        </p:nvSpPr>
        <p:spPr>
          <a:xfrm>
            <a:off x="4106664" y="2544961"/>
            <a:ext cx="1124148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HSV color analysis</a:t>
            </a:r>
            <a:endParaRPr sz="900"/>
          </a:p>
        </p:txBody>
      </p:sp>
      <p:sp>
        <p:nvSpPr>
          <p:cNvPr id="153" name="Google Shape;153;p30"/>
          <p:cNvSpPr txBox="1"/>
          <p:nvPr/>
        </p:nvSpPr>
        <p:spPr>
          <a:xfrm>
            <a:off x="6438304" y="2544961"/>
            <a:ext cx="2028031" cy="468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Assess color variations to detect cars</a:t>
            </a:r>
            <a:endParaRPr sz="900"/>
          </a:p>
        </p:txBody>
      </p:sp>
      <p:sp>
        <p:nvSpPr>
          <p:cNvPr id="154" name="Google Shape;154;p30"/>
          <p:cNvSpPr txBox="1"/>
          <p:nvPr/>
        </p:nvSpPr>
        <p:spPr>
          <a:xfrm>
            <a:off x="3957836" y="3118445"/>
            <a:ext cx="4657328" cy="667742"/>
          </a:xfrm>
          <a:prstGeom prst="rect">
            <a:avLst/>
          </a:prstGeom>
          <a:solidFill>
            <a:srgbClr val="000000">
              <a:alpha val="3529"/>
            </a:srgbClr>
          </a:solidFill>
          <a:ln>
            <a:noFill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30"/>
          <p:cNvSpPr txBox="1"/>
          <p:nvPr/>
        </p:nvSpPr>
        <p:spPr>
          <a:xfrm>
            <a:off x="4106664" y="3212703"/>
            <a:ext cx="1698625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Shadow and edge detection</a:t>
            </a:r>
            <a:endParaRPr sz="900"/>
          </a:p>
        </p:txBody>
      </p:sp>
      <p:sp>
        <p:nvSpPr>
          <p:cNvPr id="156" name="Google Shape;156;p30"/>
          <p:cNvSpPr txBox="1"/>
          <p:nvPr/>
        </p:nvSpPr>
        <p:spPr>
          <a:xfrm>
            <a:off x="6438304" y="3212703"/>
            <a:ext cx="2028031" cy="468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Analyze shadow patterns and edge density</a:t>
            </a:r>
            <a:endParaRPr sz="900"/>
          </a:p>
        </p:txBody>
      </p:sp>
      <p:sp>
        <p:nvSpPr>
          <p:cNvPr id="157" name="Google Shape;157;p30"/>
          <p:cNvSpPr txBox="1"/>
          <p:nvPr/>
        </p:nvSpPr>
        <p:spPr>
          <a:xfrm>
            <a:off x="4106664" y="3880445"/>
            <a:ext cx="1060648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Weighted scoring</a:t>
            </a:r>
            <a:endParaRPr sz="900"/>
          </a:p>
        </p:txBody>
      </p:sp>
      <p:sp>
        <p:nvSpPr>
          <p:cNvPr id="158" name="Google Shape;158;p30"/>
          <p:cNvSpPr txBox="1"/>
          <p:nvPr/>
        </p:nvSpPr>
        <p:spPr>
          <a:xfrm>
            <a:off x="6438304" y="3880445"/>
            <a:ext cx="2028031" cy="468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Combine scores for accurate spot classification</a:t>
            </a:r>
            <a:endParaRPr sz="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163" name="Google Shape;16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/>
        </p:nvSpPr>
        <p:spPr>
          <a:xfrm>
            <a:off x="523875" y="510976"/>
            <a:ext cx="4667250" cy="8661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Nunito SemiBold"/>
              <a:buNone/>
            </a:pPr>
            <a:r>
              <a:rPr b="1" i="0" lang="en" sz="28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Implementation &amp; Technology Stack</a:t>
            </a:r>
            <a:endParaRPr sz="900"/>
          </a:p>
        </p:txBody>
      </p:sp>
      <p:sp>
        <p:nvSpPr>
          <p:cNvPr id="165" name="Google Shape;165;p31"/>
          <p:cNvSpPr/>
          <p:nvPr/>
        </p:nvSpPr>
        <p:spPr>
          <a:xfrm>
            <a:off x="523875" y="1615281"/>
            <a:ext cx="2259300" cy="1699500"/>
          </a:xfrm>
          <a:prstGeom prst="roundRect">
            <a:avLst>
              <a:gd fmla="val 2852" name="adj"/>
            </a:avLst>
          </a:prstGeom>
          <a:solidFill>
            <a:srgbClr val="00002E"/>
          </a:solidFill>
          <a:ln cap="flat" cmpd="sng" w="22850">
            <a:solidFill>
              <a:srgbClr val="F2B42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31"/>
          <p:cNvSpPr txBox="1"/>
          <p:nvPr/>
        </p:nvSpPr>
        <p:spPr>
          <a:xfrm>
            <a:off x="652761" y="1634354"/>
            <a:ext cx="1755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 SemiBold"/>
              <a:buNone/>
            </a:pPr>
            <a:r>
              <a:rPr b="1" i="0" lang="en" sz="14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Languages &amp; Libraries</a:t>
            </a:r>
            <a:endParaRPr sz="900"/>
          </a:p>
        </p:txBody>
      </p:sp>
      <p:sp>
        <p:nvSpPr>
          <p:cNvPr id="167" name="Google Shape;167;p31"/>
          <p:cNvSpPr txBox="1"/>
          <p:nvPr/>
        </p:nvSpPr>
        <p:spPr>
          <a:xfrm>
            <a:off x="687586" y="2088554"/>
            <a:ext cx="1788914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Char char="•"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Python, OpenCV for vision</a:t>
            </a:r>
            <a:endParaRPr sz="900"/>
          </a:p>
        </p:txBody>
      </p:sp>
      <p:sp>
        <p:nvSpPr>
          <p:cNvPr id="168" name="Google Shape;168;p31"/>
          <p:cNvSpPr txBox="1"/>
          <p:nvPr/>
        </p:nvSpPr>
        <p:spPr>
          <a:xfrm>
            <a:off x="687586" y="2380258"/>
            <a:ext cx="1930797" cy="4683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Char char="•"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NumPy for numeric operations</a:t>
            </a:r>
            <a:endParaRPr sz="900"/>
          </a:p>
        </p:txBody>
      </p:sp>
      <p:sp>
        <p:nvSpPr>
          <p:cNvPr id="169" name="Google Shape;169;p31"/>
          <p:cNvSpPr txBox="1"/>
          <p:nvPr/>
        </p:nvSpPr>
        <p:spPr>
          <a:xfrm>
            <a:off x="687586" y="2911078"/>
            <a:ext cx="1034851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Char char="•"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Tkinter for UI</a:t>
            </a:r>
            <a:endParaRPr sz="900"/>
          </a:p>
        </p:txBody>
      </p:sp>
      <p:sp>
        <p:nvSpPr>
          <p:cNvPr id="170" name="Google Shape;170;p31"/>
          <p:cNvSpPr/>
          <p:nvPr/>
        </p:nvSpPr>
        <p:spPr>
          <a:xfrm>
            <a:off x="2931914" y="1615281"/>
            <a:ext cx="2259211" cy="1699617"/>
          </a:xfrm>
          <a:prstGeom prst="roundRect">
            <a:avLst>
              <a:gd fmla="val 2852" name="adj"/>
            </a:avLst>
          </a:prstGeom>
          <a:solidFill>
            <a:srgbClr val="00002E"/>
          </a:solidFill>
          <a:ln cap="flat" cmpd="sng" w="22850">
            <a:solidFill>
              <a:srgbClr val="D7425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31"/>
          <p:cNvSpPr txBox="1"/>
          <p:nvPr/>
        </p:nvSpPr>
        <p:spPr>
          <a:xfrm>
            <a:off x="3125392" y="1638704"/>
            <a:ext cx="11202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 SemiBold"/>
              <a:buNone/>
            </a:pPr>
            <a:r>
              <a:rPr b="1" i="0" lang="en" sz="14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Auxiliary Tools</a:t>
            </a:r>
            <a:endParaRPr sz="900"/>
          </a:p>
        </p:txBody>
      </p:sp>
      <p:sp>
        <p:nvSpPr>
          <p:cNvPr id="172" name="Google Shape;172;p31"/>
          <p:cNvSpPr txBox="1"/>
          <p:nvPr/>
        </p:nvSpPr>
        <p:spPr>
          <a:xfrm>
            <a:off x="3096617" y="2088554"/>
            <a:ext cx="1177726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Char char="•"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YAML for config</a:t>
            </a:r>
            <a:endParaRPr sz="900"/>
          </a:p>
        </p:txBody>
      </p:sp>
      <p:sp>
        <p:nvSpPr>
          <p:cNvPr id="173" name="Google Shape;173;p31"/>
          <p:cNvSpPr txBox="1"/>
          <p:nvPr/>
        </p:nvSpPr>
        <p:spPr>
          <a:xfrm>
            <a:off x="3096617" y="2380258"/>
            <a:ext cx="1525984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Char char="•"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PIL/Pillow for images</a:t>
            </a:r>
            <a:endParaRPr sz="900"/>
          </a:p>
        </p:txBody>
      </p:sp>
      <p:sp>
        <p:nvSpPr>
          <p:cNvPr id="174" name="Google Shape;174;p31"/>
          <p:cNvSpPr txBox="1"/>
          <p:nvPr/>
        </p:nvSpPr>
        <p:spPr>
          <a:xfrm>
            <a:off x="3096617" y="2671961"/>
            <a:ext cx="1638101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Char char="•"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Plyer for desktop alerts</a:t>
            </a:r>
            <a:endParaRPr sz="900"/>
          </a:p>
        </p:txBody>
      </p:sp>
      <p:sp>
        <p:nvSpPr>
          <p:cNvPr id="175" name="Google Shape;175;p31"/>
          <p:cNvSpPr/>
          <p:nvPr/>
        </p:nvSpPr>
        <p:spPr>
          <a:xfrm>
            <a:off x="523875" y="3464719"/>
            <a:ext cx="4667250" cy="1167804"/>
          </a:xfrm>
          <a:prstGeom prst="roundRect">
            <a:avLst>
              <a:gd fmla="val 4148" name="adj"/>
            </a:avLst>
          </a:prstGeom>
          <a:solidFill>
            <a:srgbClr val="00002E"/>
          </a:solidFill>
          <a:ln cap="flat" cmpd="sng" w="22850">
            <a:solidFill>
              <a:srgbClr val="DD785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28575" lIns="28575" spcFirstLastPara="1" rIns="28575" wrap="square" tIns="2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31"/>
          <p:cNvSpPr txBox="1"/>
          <p:nvPr/>
        </p:nvSpPr>
        <p:spPr>
          <a:xfrm>
            <a:off x="715848" y="3445479"/>
            <a:ext cx="1629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Nunito SemiBold"/>
              <a:buNone/>
            </a:pPr>
            <a:r>
              <a:rPr b="1" i="0" lang="en" sz="14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Functional Highlights</a:t>
            </a:r>
            <a:endParaRPr sz="900"/>
          </a:p>
        </p:txBody>
      </p:sp>
      <p:sp>
        <p:nvSpPr>
          <p:cNvPr id="177" name="Google Shape;177;p31"/>
          <p:cNvSpPr txBox="1"/>
          <p:nvPr/>
        </p:nvSpPr>
        <p:spPr>
          <a:xfrm>
            <a:off x="687586" y="3937992"/>
            <a:ext cx="1898054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Char char="•"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Auto scaling for resolutions</a:t>
            </a:r>
            <a:endParaRPr sz="900"/>
          </a:p>
        </p:txBody>
      </p:sp>
      <p:sp>
        <p:nvSpPr>
          <p:cNvPr id="178" name="Google Shape;178;p31"/>
          <p:cNvSpPr txBox="1"/>
          <p:nvPr/>
        </p:nvSpPr>
        <p:spPr>
          <a:xfrm>
            <a:off x="687586" y="4229695"/>
            <a:ext cx="2115344" cy="2301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Char char="•"/>
            </a:pP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Persistent space configurations</a:t>
            </a:r>
            <a:endParaRPr sz="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/>
        </p:nvSpPr>
        <p:spPr>
          <a:xfrm>
            <a:off x="523875" y="1063145"/>
            <a:ext cx="3131400" cy="9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Nunito SemiBold"/>
              <a:buNone/>
            </a:pPr>
            <a:r>
              <a:rPr b="1" i="0" lang="en" sz="25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Future Enhancements</a:t>
            </a:r>
            <a:endParaRPr sz="900"/>
          </a:p>
        </p:txBody>
      </p:sp>
      <p:sp>
        <p:nvSpPr>
          <p:cNvPr id="184" name="Google Shape;184;p32"/>
          <p:cNvSpPr txBox="1"/>
          <p:nvPr/>
        </p:nvSpPr>
        <p:spPr>
          <a:xfrm>
            <a:off x="523875" y="2238375"/>
            <a:ext cx="6450211" cy="2778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T Sans"/>
              <a:buChar char="•"/>
            </a:pPr>
            <a:r>
              <a:rPr b="0" i="0" lang="en" sz="25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Cloud platform for remote parking monitoring</a:t>
            </a:r>
            <a:endParaRPr sz="900"/>
          </a:p>
        </p:txBody>
      </p:sp>
      <p:sp>
        <p:nvSpPr>
          <p:cNvPr id="185" name="Google Shape;185;p32"/>
          <p:cNvSpPr txBox="1"/>
          <p:nvPr/>
        </p:nvSpPr>
        <p:spPr>
          <a:xfrm>
            <a:off x="523875" y="2689676"/>
            <a:ext cx="55008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T Sans"/>
              <a:buChar char="•"/>
            </a:pPr>
            <a:r>
              <a:rPr lang="en" sz="2500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Automatic lane and car detection with AI implementation</a:t>
            </a:r>
            <a:endParaRPr sz="900"/>
          </a:p>
        </p:txBody>
      </p:sp>
      <p:sp>
        <p:nvSpPr>
          <p:cNvPr id="186" name="Google Shape;186;p32"/>
          <p:cNvSpPr txBox="1"/>
          <p:nvPr/>
        </p:nvSpPr>
        <p:spPr>
          <a:xfrm>
            <a:off x="523875" y="3410784"/>
            <a:ext cx="47556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09550" lvl="0" marL="21590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PT Sans"/>
              <a:buChar char="•"/>
            </a:pPr>
            <a:r>
              <a:rPr b="0" i="0" lang="en" sz="25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Automatic license plate detection</a:t>
            </a:r>
            <a:endParaRPr sz="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191" name="Google Shape;19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3"/>
          <p:cNvSpPr txBox="1"/>
          <p:nvPr/>
        </p:nvSpPr>
        <p:spPr>
          <a:xfrm>
            <a:off x="3952875" y="1272514"/>
            <a:ext cx="16590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Nunito SemiBold"/>
              <a:buNone/>
            </a:pPr>
            <a:r>
              <a:rPr b="1" i="0" lang="en" sz="2800" u="non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Thank You</a:t>
            </a:r>
            <a:endParaRPr sz="900"/>
          </a:p>
        </p:txBody>
      </p:sp>
      <p:sp>
        <p:nvSpPr>
          <p:cNvPr id="193" name="Google Shape;193;p33"/>
          <p:cNvSpPr txBox="1"/>
          <p:nvPr/>
        </p:nvSpPr>
        <p:spPr>
          <a:xfrm>
            <a:off x="3952875" y="2665016"/>
            <a:ext cx="4667250" cy="467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T Sans"/>
              <a:buNone/>
            </a:pPr>
            <a:r>
              <a:rPr b="1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Parking Space Detection System</a:t>
            </a:r>
            <a:r>
              <a:rPr b="0" i="0" lang="en" sz="1100" u="non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 delivers efficient, intelligent parking management solutions for today's urban challenges.</a:t>
            </a:r>
            <a:endParaRPr sz="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3_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5_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_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6_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2_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4_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7_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